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sldIdLst>
    <p:sldId id="256" r:id="rId3"/>
    <p:sldId id="441" r:id="rId4"/>
    <p:sldId id="427" r:id="rId5"/>
    <p:sldId id="429" r:id="rId6"/>
    <p:sldId id="430" r:id="rId7"/>
    <p:sldId id="431" r:id="rId8"/>
    <p:sldId id="432" r:id="rId9"/>
    <p:sldId id="434" r:id="rId10"/>
    <p:sldId id="435" r:id="rId11"/>
    <p:sldId id="440" r:id="rId12"/>
    <p:sldId id="437" r:id="rId13"/>
    <p:sldId id="438" r:id="rId14"/>
    <p:sldId id="439" r:id="rId15"/>
    <p:sldId id="443" r:id="rId16"/>
    <p:sldId id="444" r:id="rId17"/>
    <p:sldId id="445" r:id="rId18"/>
    <p:sldId id="446" r:id="rId19"/>
    <p:sldId id="447" r:id="rId20"/>
    <p:sldId id="448" r:id="rId21"/>
    <p:sldId id="449" r:id="rId22"/>
    <p:sldId id="450" r:id="rId23"/>
    <p:sldId id="451" r:id="rId24"/>
    <p:sldId id="452" r:id="rId25"/>
    <p:sldId id="453" r:id="rId26"/>
    <p:sldId id="454" r:id="rId27"/>
    <p:sldId id="42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9B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18" autoAdjust="0"/>
    <p:restoredTop sz="93410" autoAdjust="0"/>
  </p:normalViewPr>
  <p:slideViewPr>
    <p:cSldViewPr snapToObjects="1">
      <p:cViewPr varScale="1">
        <p:scale>
          <a:sx n="97" d="100"/>
          <a:sy n="97" d="100"/>
        </p:scale>
        <p:origin x="84" y="3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330" cy="7633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077E9-60BF-4D1A-A418-5EEE6D8CBFA7}" type="datetimeFigureOut">
              <a:rPr lang="sr-Latn-RS" smtClean="0"/>
              <a:t>21.4.2021</a:t>
            </a:fld>
            <a:endParaRPr lang="sr-Latn-R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r-Latn-R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1A0CB-85CB-48F0-8669-BB20DA82B277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744540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1A0CB-85CB-48F0-8669-BB20DA82B277}" type="slidenum">
              <a:rPr lang="sr-Latn-RS" smtClean="0"/>
              <a:t>1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412640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1A0CB-85CB-48F0-8669-BB20DA82B277}" type="slidenum">
              <a:rPr lang="sr-Latn-RS" smtClean="0"/>
              <a:t>10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68322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1A0CB-85CB-48F0-8669-BB20DA82B277}" type="slidenum">
              <a:rPr lang="sr-Latn-RS" smtClean="0"/>
              <a:t>11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68322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1A0CB-85CB-48F0-8669-BB20DA82B277}" type="slidenum">
              <a:rPr lang="sr-Latn-RS" smtClean="0"/>
              <a:t>12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68322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1A0CB-85CB-48F0-8669-BB20DA82B277}" type="slidenum">
              <a:rPr lang="sr-Latn-RS" smtClean="0"/>
              <a:t>13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68322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1A0CB-85CB-48F0-8669-BB20DA82B277}" type="slidenum">
              <a:rPr lang="sr-Latn-RS" smtClean="0"/>
              <a:t>14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68322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1A0CB-85CB-48F0-8669-BB20DA82B277}" type="slidenum">
              <a:rPr lang="sr-Latn-RS" smtClean="0"/>
              <a:t>15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68322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1A0CB-85CB-48F0-8669-BB20DA82B277}" type="slidenum">
              <a:rPr lang="sr-Latn-RS" smtClean="0"/>
              <a:t>16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68322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1A0CB-85CB-48F0-8669-BB20DA82B277}" type="slidenum">
              <a:rPr lang="sr-Latn-RS" smtClean="0"/>
              <a:t>17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68322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1A0CB-85CB-48F0-8669-BB20DA82B277}" type="slidenum">
              <a:rPr lang="sr-Latn-RS" smtClean="0"/>
              <a:t>18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683221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1A0CB-85CB-48F0-8669-BB20DA82B277}" type="slidenum">
              <a:rPr lang="sr-Latn-RS" smtClean="0"/>
              <a:t>19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68322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1A0CB-85CB-48F0-8669-BB20DA82B277}" type="slidenum">
              <a:rPr lang="sr-Latn-RS" smtClean="0"/>
              <a:t>2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68322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1A0CB-85CB-48F0-8669-BB20DA82B277}" type="slidenum">
              <a:rPr lang="sr-Latn-RS" smtClean="0"/>
              <a:t>20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683221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1A0CB-85CB-48F0-8669-BB20DA82B277}" type="slidenum">
              <a:rPr lang="sr-Latn-RS" smtClean="0"/>
              <a:t>21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68322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1A0CB-85CB-48F0-8669-BB20DA82B277}" type="slidenum">
              <a:rPr lang="sr-Latn-RS" smtClean="0"/>
              <a:t>22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68322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1A0CB-85CB-48F0-8669-BB20DA82B277}" type="slidenum">
              <a:rPr lang="sr-Latn-RS" smtClean="0"/>
              <a:t>23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68322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1A0CB-85CB-48F0-8669-BB20DA82B277}" type="slidenum">
              <a:rPr lang="sr-Latn-RS" smtClean="0"/>
              <a:t>24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68322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1A0CB-85CB-48F0-8669-BB20DA82B277}" type="slidenum">
              <a:rPr lang="sr-Latn-RS" smtClean="0"/>
              <a:t>25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683221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1A0CB-85CB-48F0-8669-BB20DA82B277}" type="slidenum">
              <a:rPr lang="sr-Latn-RS" smtClean="0"/>
              <a:t>26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412640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1A0CB-85CB-48F0-8669-BB20DA82B277}" type="slidenum">
              <a:rPr lang="sr-Latn-RS" smtClean="0"/>
              <a:t>3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68322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1A0CB-85CB-48F0-8669-BB20DA82B277}" type="slidenum">
              <a:rPr lang="sr-Latn-RS" smtClean="0"/>
              <a:t>4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68322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1A0CB-85CB-48F0-8669-BB20DA82B277}" type="slidenum">
              <a:rPr lang="sr-Latn-RS" smtClean="0"/>
              <a:t>5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68322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1A0CB-85CB-48F0-8669-BB20DA82B277}" type="slidenum">
              <a:rPr lang="sr-Latn-RS" smtClean="0"/>
              <a:t>6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68322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1A0CB-85CB-48F0-8669-BB20DA82B277}" type="slidenum">
              <a:rPr lang="sr-Latn-RS" smtClean="0"/>
              <a:t>7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68322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1A0CB-85CB-48F0-8669-BB20DA82B277}" type="slidenum">
              <a:rPr lang="sr-Latn-RS" smtClean="0"/>
              <a:t>8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68322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1A0CB-85CB-48F0-8669-BB20DA82B277}" type="slidenum">
              <a:rPr lang="sr-Latn-RS" smtClean="0"/>
              <a:t>9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68322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r-Latn-C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sr-Latn-C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95962-3AAB-42E9-9224-E8408A7189EB}" type="slidenum">
              <a:rPr lang="sr-Latn-C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r-Latn-C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457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C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C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7D46CC-BEB4-4474-8573-9F26EDDE3264}" type="slidenum">
              <a:rPr lang="sr-Latn-C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r-Latn-C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455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sr-Latn-C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8998B4-4498-4CB1-91F1-DECE6B3E0876}" type="slidenum">
              <a:rPr lang="sr-Latn-C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r-Latn-C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54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C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C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C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FDE7DC-5B5B-43C6-B864-4B1C7AFA2F0A}" type="slidenum">
              <a:rPr lang="sr-Latn-C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r-Latn-C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990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sr-Latn-C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C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C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E75EC5-5DA6-437D-A6EF-9D875648CCF0}" type="slidenum">
              <a:rPr lang="sr-Latn-C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r-Latn-C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9823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C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DDB02-9A54-4AA6-BC65-610519481693}" type="slidenum">
              <a:rPr lang="sr-Latn-C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r-Latn-C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2065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753CC7-CE6E-4EF6-8DF9-11C933542BFC}" type="slidenum">
              <a:rPr lang="sr-Latn-C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r-Latn-C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669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sr-Latn-C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C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D5DD84-7361-4BA7-894A-6AA69C6F4032}" type="slidenum">
              <a:rPr lang="sr-Latn-C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r-Latn-C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635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sr-Latn-C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sr-Latn-C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6EADF2-A6E1-47DB-9CB5-EF3A0133FCFE}" type="slidenum">
              <a:rPr lang="sr-Latn-C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r-Latn-C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3747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C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C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1DFC25-B45C-4E27-B52C-C7F64E25A5C2}" type="slidenum">
              <a:rPr lang="sr-Latn-C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r-Latn-C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125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r-Latn-C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C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FF648-1625-4F28-9707-8A35C1643BD8}" type="slidenum">
              <a:rPr lang="sr-Latn-C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r-Latn-C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4125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r-Latn-C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sr-Latn-C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995CE-421C-40F0-B77A-A95086C03504}" type="slidenum">
              <a:rPr lang="sr-Latn-C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r-Latn-C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9453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C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6EFC64-976B-4718-9646-BAE6384140AF}" type="slidenum">
              <a:rPr lang="sr-Latn-C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r-Latn-C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41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en-US"/>
              <a:t>Click to edit Master text styles</a:t>
            </a:r>
          </a:p>
          <a:p>
            <a:pPr lvl="1"/>
            <a:r>
              <a:rPr lang="sr-Latn-CS" altLang="en-US"/>
              <a:t>Second level</a:t>
            </a:r>
          </a:p>
          <a:p>
            <a:pPr lvl="2"/>
            <a:r>
              <a:rPr lang="sr-Latn-CS" altLang="en-US"/>
              <a:t>Third level</a:t>
            </a:r>
          </a:p>
          <a:p>
            <a:pPr lvl="3"/>
            <a:r>
              <a:rPr lang="sr-Latn-CS" altLang="en-US"/>
              <a:t>Fourth level</a:t>
            </a:r>
          </a:p>
          <a:p>
            <a:pPr lvl="4"/>
            <a:r>
              <a:rPr lang="sr-Latn-C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sr-Latn-C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sr-Latn-C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D8680A-A0AD-4CB8-985C-0E2EF0FB330D}" type="slidenum">
              <a:rPr lang="sr-Latn-C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sr-Latn-CS">
              <a:solidFill>
                <a:srgbClr val="000000"/>
              </a:solidFill>
            </a:endParaRPr>
          </a:p>
        </p:txBody>
      </p:sp>
      <p:pic>
        <p:nvPicPr>
          <p:cNvPr id="1031" name="Picture 9" descr="logo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3150"/>
            <a:ext cx="121920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391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sr-Latn-C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audio" Target="../media/media7.wav"/><Relationship Id="rId3" Type="http://schemas.microsoft.com/office/2007/relationships/media" Target="../media/media5.wav"/><Relationship Id="rId7" Type="http://schemas.microsoft.com/office/2007/relationships/media" Target="../media/media7.wav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11" Type="http://schemas.openxmlformats.org/officeDocument/2006/relationships/image" Target="../media/image13.png"/><Relationship Id="rId5" Type="http://schemas.microsoft.com/office/2007/relationships/media" Target="../media/media6.wav"/><Relationship Id="rId10" Type="http://schemas.openxmlformats.org/officeDocument/2006/relationships/notesSlide" Target="../notesSlides/notesSlide23.xml"/><Relationship Id="rId4" Type="http://schemas.openxmlformats.org/officeDocument/2006/relationships/audio" Target="../media/media5.wav"/><Relationship Id="rId9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84338" y="2438400"/>
            <a:ext cx="8821738" cy="914400"/>
          </a:xfrm>
          <a:noFill/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sz="5400" b="1" dirty="0" err="1">
                <a:latin typeface="Times New Roman" pitchFamily="18" charset="0"/>
                <a:cs typeface="Times New Roman" pitchFamily="18" charset="0"/>
              </a:rPr>
              <a:t>LPC</a:t>
            </a:r>
            <a:r>
              <a:rPr lang="en-GB" altLang="en-US" sz="5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altLang="en-US" sz="5400" b="1" dirty="0" err="1">
                <a:latin typeface="Times New Roman" pitchFamily="18" charset="0"/>
                <a:cs typeface="Times New Roman" pitchFamily="18" charset="0"/>
              </a:rPr>
              <a:t>vokoder</a:t>
            </a:r>
            <a:endParaRPr lang="sr-Latn-RS" altLang="en-US" sz="5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66876" y="3962400"/>
            <a:ext cx="8856663" cy="1828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sr-Latn-CS" alt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812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sr-Latn-RS" dirty="0">
                <a:latin typeface="Times New Roman" pitchFamily="18" charset="0"/>
                <a:cs typeface="Times New Roman" pitchFamily="18" charset="0"/>
              </a:rPr>
              <a:t>Pobudni signal – zvučni deo</a:t>
            </a:r>
            <a:endParaRPr lang="en-US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09600" y="1205187"/>
            <a:ext cx="10972800" cy="457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just"/>
            <a:r>
              <a:rPr lang="sr-Latn-RS" sz="4000" b="1" dirty="0">
                <a:latin typeface="Times New Roman" pitchFamily="18" charset="0"/>
                <a:cs typeface="Times New Roman" pitchFamily="18" charset="0"/>
              </a:rPr>
              <a:t>Zvučni deo - postoje dva slučaja</a:t>
            </a:r>
          </a:p>
          <a:p>
            <a:pPr algn="just"/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Drugi slučaj: zvučni pa zvučni</a:t>
            </a:r>
          </a:p>
          <a:p>
            <a:pPr algn="just"/>
            <a:endParaRPr lang="sr-Latn-RS" sz="4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4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Mora se vodisti računa gde je poslednja jedinica u prethodnom prozoru</a:t>
            </a:r>
          </a:p>
          <a:p>
            <a:pPr marL="0" indent="0" algn="just">
              <a:buNone/>
            </a:pPr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		pobuda(loc:T</a:t>
            </a:r>
            <a:r>
              <a:rPr lang="sr-Latn-RS" sz="4000" baseline="-25000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:R)=1</a:t>
            </a:r>
            <a:r>
              <a:rPr lang="sr-Latn-RS" sz="4000" b="1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832" y="2792641"/>
            <a:ext cx="3386336" cy="1272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19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sr-Latn-RS" dirty="0">
                <a:latin typeface="Times New Roman" pitchFamily="18" charset="0"/>
                <a:cs typeface="Times New Roman" pitchFamily="18" charset="0"/>
              </a:rPr>
              <a:t>Pobudni signal – zvučni deo</a:t>
            </a:r>
            <a:endParaRPr lang="en-US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09600" y="1062770"/>
            <a:ext cx="109728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Drugi slučaj: zvučni pa zvučni</a:t>
            </a:r>
          </a:p>
          <a:p>
            <a:pPr marL="0" indent="0">
              <a:buNone/>
            </a:pPr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		pobuda(1:T:R)=1</a:t>
            </a:r>
            <a:r>
              <a:rPr lang="sr-Latn-RS" sz="4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sr-Latn-RS" sz="4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POGREŠNO!</a:t>
            </a:r>
          </a:p>
          <a:p>
            <a:pPr lvl="1"/>
            <a:endParaRPr lang="sr-Latn-RS" sz="2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 descr="F:\NASTAVA\Osnovi govorne komunikacije\2019-2020\Vezbe\04 - LPC Vocoder\zvucni-zvucni pogresn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317" y="2742030"/>
            <a:ext cx="9285366" cy="339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130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sr-Latn-RS" dirty="0">
                <a:latin typeface="Times New Roman" pitchFamily="18" charset="0"/>
                <a:cs typeface="Times New Roman" pitchFamily="18" charset="0"/>
              </a:rPr>
              <a:t>Pobudni signal – zvučni deo</a:t>
            </a:r>
            <a:endParaRPr lang="en-US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09600" y="1044370"/>
            <a:ext cx="109728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Drugi slučaj: zvučni pa zvučni</a:t>
            </a:r>
          </a:p>
          <a:p>
            <a:pPr marL="0" indent="0" algn="just">
              <a:buNone/>
            </a:pPr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		pobuda(loc:T</a:t>
            </a:r>
            <a:r>
              <a:rPr lang="sr-Latn-RS" sz="4000" baseline="-25000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:R)=1</a:t>
            </a:r>
            <a:endParaRPr lang="sr-Latn-RS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sr-Latn-RS" sz="2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 descr="F:\NASTAVA\Osnovi govorne komunikacije\2019-2020\Vezbe\04 - LPC Vocoder\zvucni-zvucni tacn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848" y="2742030"/>
            <a:ext cx="9290304" cy="343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278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sr-Latn-RS" dirty="0">
                <a:latin typeface="Times New Roman" pitchFamily="18" charset="0"/>
                <a:cs typeface="Times New Roman" pitchFamily="18" charset="0"/>
              </a:rPr>
              <a:t>Pobudni signal – „a“</a:t>
            </a:r>
            <a:endParaRPr lang="en-US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09600" y="890688"/>
            <a:ext cx="109728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Rezultat - dimenzije originalnog signala</a:t>
            </a:r>
            <a:endParaRPr lang="sr-Latn-RS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sr-Latn-RS" sz="2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 descr="F:\NASTAVA\Osnovi govorne komunikacije\2019-2020\Vezbe\04 - LPC Vocoder\Pobudni signal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2"/>
          <a:stretch/>
        </p:blipFill>
        <p:spPr bwMode="auto">
          <a:xfrm>
            <a:off x="3334571" y="1670135"/>
            <a:ext cx="5522857" cy="441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obuda a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08094" y="35737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6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obuda recenica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2446" y="3620122"/>
            <a:ext cx="609600" cy="609600"/>
          </a:xfrm>
          <a:prstGeom prst="rect">
            <a:avLst/>
          </a:prstGeom>
        </p:spPr>
      </p:pic>
      <p:pic>
        <p:nvPicPr>
          <p:cNvPr id="8194" name="Picture 2" descr="F:\NASTAVA\Osnovi govorne komunikacije\2019-2020\Vezbe\04 - LPC Vocoder\Pobudni signal recenica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8"/>
          <a:stretch/>
        </p:blipFill>
        <p:spPr bwMode="auto">
          <a:xfrm>
            <a:off x="3324951" y="1711591"/>
            <a:ext cx="5542097" cy="441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sr-Latn-RS" dirty="0">
                <a:latin typeface="Times New Roman" pitchFamily="18" charset="0"/>
                <a:cs typeface="Times New Roman" pitchFamily="18" charset="0"/>
              </a:rPr>
              <a:t>Pobudni signal – „recenica“</a:t>
            </a:r>
            <a:endParaRPr lang="en-US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09600" y="920954"/>
            <a:ext cx="109728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Rezultat - dimenzije originalnog signala</a:t>
            </a:r>
            <a:endParaRPr lang="sr-Latn-RS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sr-Latn-RS" sz="26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02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sr-Latn-RS" dirty="0">
                <a:latin typeface="Times New Roman" pitchFamily="18" charset="0"/>
                <a:cs typeface="Times New Roman" pitchFamily="18" charset="0"/>
              </a:rPr>
              <a:t>Pobudni signal – Zadatak za vas</a:t>
            </a:r>
            <a:endParaRPr lang="en-US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09600" y="1349690"/>
            <a:ext cx="10972800" cy="4158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sr-Latn-RS" dirty="0">
                <a:latin typeface="Times New Roman" pitchFamily="18" charset="0"/>
                <a:cs typeface="Times New Roman" pitchFamily="18" charset="0"/>
              </a:rPr>
              <a:t>Učitati a.mat </a:t>
            </a:r>
            <a:r>
              <a:rPr lang="sr-Latn-RS" i="1" dirty="0">
                <a:latin typeface="Times New Roman" pitchFamily="18" charset="0"/>
                <a:cs typeface="Times New Roman" pitchFamily="18" charset="0"/>
              </a:rPr>
              <a:t>file </a:t>
            </a:r>
            <a:r>
              <a:rPr lang="sr-Latn-RS" dirty="0">
                <a:latin typeface="Times New Roman" pitchFamily="18" charset="0"/>
                <a:cs typeface="Times New Roman" pitchFamily="18" charset="0"/>
              </a:rPr>
              <a:t>i dobiti brojne vrednosti za </a:t>
            </a:r>
            <a:r>
              <a:rPr lang="sr-Latn-RS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sr-Latn-RS" i="1" baseline="-25000" dirty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r>
              <a:rPr lang="sr-Latn-RS" dirty="0">
                <a:latin typeface="Times New Roman" pitchFamily="18" charset="0"/>
                <a:cs typeface="Times New Roman" pitchFamily="18" charset="0"/>
              </a:rPr>
              <a:t>Na osnovu učitanih vrednosti napraviti odluku da li se radi o zvučnom ili bezvučnom segmentu i smestiti odluku u novu promenjivu (0-bezvučno, 1-zvučno)</a:t>
            </a:r>
          </a:p>
          <a:p>
            <a:r>
              <a:rPr lang="sr-Latn-RS" dirty="0">
                <a:latin typeface="Times New Roman" pitchFamily="18" charset="0"/>
                <a:cs typeface="Times New Roman" pitchFamily="18" charset="0"/>
              </a:rPr>
              <a:t>Izračunati parameter R i ukupan broj segmenata</a:t>
            </a:r>
          </a:p>
          <a:p>
            <a:r>
              <a:rPr lang="sr-Latn-RS" dirty="0">
                <a:latin typeface="Times New Roman" pitchFamily="18" charset="0"/>
                <a:cs typeface="Times New Roman" pitchFamily="18" charset="0"/>
              </a:rPr>
              <a:t>Napisati for petlju koja formira pobudni signal na osnovu odluke zvučno/bezvučno</a:t>
            </a:r>
          </a:p>
          <a:p>
            <a:pPr lvl="1"/>
            <a:endParaRPr lang="sr-Latn-RS" sz="32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482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sr-Latn-RS" dirty="0">
                <a:latin typeface="Times New Roman" pitchFamily="18" charset="0"/>
                <a:cs typeface="Times New Roman" pitchFamily="18" charset="0"/>
              </a:rPr>
              <a:t>Sinteza signala</a:t>
            </a:r>
            <a:endParaRPr lang="en-US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351" y="862009"/>
            <a:ext cx="6564380" cy="5176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7105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sr-Latn-RS" dirty="0">
                <a:latin typeface="Times New Roman" pitchFamily="18" charset="0"/>
                <a:cs typeface="Times New Roman" pitchFamily="18" charset="0"/>
              </a:rPr>
              <a:t>Sinteza signala</a:t>
            </a:r>
            <a:endParaRPr lang="en-US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09600" y="1344605"/>
            <a:ext cx="10972800" cy="4158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Ulazni signal u LPC analizu je </a:t>
            </a:r>
            <a:r>
              <a:rPr lang="sr-Latn-RS" sz="4000" b="1" dirty="0">
                <a:latin typeface="Times New Roman" pitchFamily="18" charset="0"/>
                <a:cs typeface="Times New Roman" pitchFamily="18" charset="0"/>
              </a:rPr>
              <a:t>originalni signal</a:t>
            </a:r>
          </a:p>
          <a:p>
            <a:pPr marL="0" indent="0">
              <a:buNone/>
            </a:pPr>
            <a:r>
              <a:rPr lang="sr-Latn-RS" sz="4000" b="1" dirty="0">
                <a:latin typeface="Times New Roman" pitchFamily="18" charset="0"/>
                <a:cs typeface="Times New Roman" pitchFamily="18" charset="0"/>
              </a:rPr>
              <a:t>Postupak:</a:t>
            </a:r>
          </a:p>
          <a:p>
            <a:pPr marL="742950" indent="-742950">
              <a:buFont typeface="+mj-lt"/>
              <a:buAutoNum type="arabicPeriod"/>
            </a:pPr>
            <a:r>
              <a:rPr lang="sr-Latn-RS" sz="4000" b="1" dirty="0">
                <a:latin typeface="Times New Roman" pitchFamily="18" charset="0"/>
                <a:cs typeface="Times New Roman" pitchFamily="18" charset="0"/>
              </a:rPr>
              <a:t>Prozorovanje signala	</a:t>
            </a:r>
          </a:p>
          <a:p>
            <a:pPr marL="0" indent="0">
              <a:buNone/>
            </a:pPr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	x1=x(n:n+T_w-1);</a:t>
            </a:r>
          </a:p>
          <a:p>
            <a:pPr marL="0" indent="0">
              <a:buNone/>
            </a:pPr>
            <a:r>
              <a:rPr lang="sr-Latn-RS" sz="3600" dirty="0">
                <a:latin typeface="Times New Roman" pitchFamily="18" charset="0"/>
                <a:cs typeface="Times New Roman" pitchFamily="18" charset="0"/>
              </a:rPr>
              <a:t>Dužina prozora je </a:t>
            </a:r>
            <a:r>
              <a:rPr lang="sr-Latn-RS" sz="36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3600" i="1" dirty="0">
                <a:latin typeface="Times New Roman" pitchFamily="18" charset="0"/>
                <a:cs typeface="Times New Roman" pitchFamily="18" charset="0"/>
              </a:rPr>
              <a:t>_w</a:t>
            </a:r>
            <a:r>
              <a:rPr lang="sr-Latn-RS" sz="3600" dirty="0">
                <a:latin typeface="Times New Roman" pitchFamily="18" charset="0"/>
                <a:cs typeface="Times New Roman" pitchFamily="18" charset="0"/>
              </a:rPr>
              <a:t> je dužina prozora korišćena za </a:t>
            </a:r>
            <a:r>
              <a:rPr lang="sr-Latn-RS" sz="3600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sr-Latn-RS" sz="3600" i="1" baseline="-25000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sr-Latn-R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sr-Latn-RS" sz="36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sr-Latn-RS" sz="3600" b="1" dirty="0">
                <a:latin typeface="Times New Roman" pitchFamily="18" charset="0"/>
                <a:cs typeface="Times New Roman" pitchFamily="18" charset="0"/>
              </a:rPr>
              <a:t>ne R</a:t>
            </a:r>
            <a:r>
              <a:rPr lang="sr-Latn-RS" sz="36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742950" indent="-742950">
              <a:buFont typeface="+mj-lt"/>
              <a:buAutoNum type="arabicPeriod" startAt="2"/>
            </a:pPr>
            <a:endParaRPr lang="sr-Latn-RS" sz="3600" b="1" dirty="0">
              <a:latin typeface="Times New Roman" pitchFamily="18" charset="0"/>
              <a:cs typeface="Times New Roman" pitchFamily="18" charset="0"/>
            </a:endParaRPr>
          </a:p>
          <a:p>
            <a:endParaRPr lang="sr-Latn-RS" sz="4000" b="1" i="1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sr-Latn-RS" sz="40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706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sr-Latn-RS" dirty="0">
                <a:latin typeface="Times New Roman" pitchFamily="18" charset="0"/>
                <a:cs typeface="Times New Roman" pitchFamily="18" charset="0"/>
              </a:rPr>
              <a:t>Sinteza signala</a:t>
            </a:r>
            <a:endParaRPr lang="en-US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09600" y="1349690"/>
            <a:ext cx="10972800" cy="4158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742950" indent="-742950">
              <a:buFont typeface="+mj-lt"/>
              <a:buAutoNum type="arabicPeriod" startAt="2"/>
            </a:pPr>
            <a:r>
              <a:rPr lang="sr-Latn-RS" sz="4000" b="1" dirty="0">
                <a:latin typeface="Times New Roman" pitchFamily="18" charset="0"/>
                <a:cs typeface="Times New Roman" pitchFamily="18" charset="0"/>
              </a:rPr>
              <a:t>Množenje sa Hamingovim prozorom	</a:t>
            </a:r>
          </a:p>
          <a:p>
            <a:pPr marL="0" indent="0">
              <a:buNone/>
            </a:pPr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	xw=x1.*hamming(T_w);</a:t>
            </a:r>
            <a:r>
              <a:rPr lang="sr-Latn-RS" sz="4000" b="1" dirty="0">
                <a:latin typeface="Times New Roman" pitchFamily="18" charset="0"/>
                <a:cs typeface="Times New Roman" pitchFamily="18" charset="0"/>
              </a:rPr>
              <a:t>	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  <a:p>
            <a:pPr marL="971550" lvl="1" indent="-571500"/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  <a:p>
            <a:pPr marL="971550" lvl="1" indent="-571500" algn="just">
              <a:buFont typeface="Arial" panose="020B0604020202020204" pitchFamily="34" charset="0"/>
              <a:buChar char="•"/>
            </a:pPr>
            <a:r>
              <a:rPr lang="sr-Latn-RS" sz="3600" dirty="0">
                <a:latin typeface="Times New Roman" pitchFamily="18" charset="0"/>
                <a:cs typeface="Times New Roman" pitchFamily="18" charset="0"/>
              </a:rPr>
              <a:t>x1 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je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niz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sr-Latn-RS" sz="3600" dirty="0">
                <a:latin typeface="Times New Roman" pitchFamily="18" charset="0"/>
                <a:cs typeface="Times New Roman" pitchFamily="18" charset="0"/>
              </a:rPr>
              <a:t>vrednosti originalnog signala dobijen u prethodnoj tački postupka sinteze</a:t>
            </a:r>
          </a:p>
          <a:p>
            <a:pPr marL="742950" indent="-742950">
              <a:buFont typeface="+mj-lt"/>
              <a:buAutoNum type="arabicPeriod"/>
            </a:pPr>
            <a:endParaRPr lang="sr-Latn-RS" sz="3600" b="1" dirty="0">
              <a:latin typeface="Times New Roman" pitchFamily="18" charset="0"/>
              <a:cs typeface="Times New Roman" pitchFamily="18" charset="0"/>
            </a:endParaRPr>
          </a:p>
          <a:p>
            <a:endParaRPr lang="sr-Latn-RS" sz="4000" b="1" i="1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sr-Latn-RS" sz="40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975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sr-Latn-RS" dirty="0">
                <a:latin typeface="Times New Roman" pitchFamily="18" charset="0"/>
                <a:cs typeface="Times New Roman" pitchFamily="18" charset="0"/>
              </a:rPr>
              <a:t>Sinteza signala</a:t>
            </a:r>
            <a:endParaRPr lang="en-US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09600" y="1143000"/>
            <a:ext cx="10972800" cy="4158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742950" indent="-742950">
              <a:buFont typeface="+mj-lt"/>
              <a:buAutoNum type="arabicPeriod" startAt="3"/>
            </a:pPr>
            <a:r>
              <a:rPr lang="sr-Latn-RS" sz="4000" b="1" dirty="0">
                <a:latin typeface="Times New Roman" pitchFamily="18" charset="0"/>
                <a:cs typeface="Times New Roman" pitchFamily="18" charset="0"/>
              </a:rPr>
              <a:t>Računanje LPC koeficijenata	</a:t>
            </a:r>
          </a:p>
          <a:p>
            <a:pPr marL="0" indent="0">
              <a:buNone/>
            </a:pPr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	[A,G]=autolpc(xw,p);</a:t>
            </a:r>
          </a:p>
          <a:p>
            <a:r>
              <a:rPr lang="sr-Latn-RS" sz="3600" dirty="0">
                <a:latin typeface="Times New Roman" pitchFamily="18" charset="0"/>
                <a:cs typeface="Times New Roman" pitchFamily="18" charset="0"/>
              </a:rPr>
              <a:t>xw dobijeno u prethodnoj tački</a:t>
            </a:r>
          </a:p>
          <a:p>
            <a:r>
              <a:rPr lang="sr-Latn-RS" sz="3600" dirty="0">
                <a:latin typeface="Times New Roman" pitchFamily="18" charset="0"/>
                <a:cs typeface="Times New Roman" pitchFamily="18" charset="0"/>
              </a:rPr>
              <a:t>p: broj koeficijenata</a:t>
            </a:r>
          </a:p>
          <a:p>
            <a:r>
              <a:rPr lang="sr-Latn-RS" sz="3600" dirty="0">
                <a:latin typeface="Times New Roman" pitchFamily="18" charset="0"/>
                <a:cs typeface="Times New Roman" pitchFamily="18" charset="0"/>
              </a:rPr>
              <a:t>A: niz LPC koeficijenata</a:t>
            </a:r>
          </a:p>
          <a:p>
            <a:r>
              <a:rPr lang="sr-Latn-RS" sz="3600" dirty="0">
                <a:latin typeface="Times New Roman" pitchFamily="18" charset="0"/>
                <a:cs typeface="Times New Roman" pitchFamily="18" charset="0"/>
              </a:rPr>
              <a:t>G: parametar koji utiče na pojačanje</a:t>
            </a:r>
          </a:p>
          <a:p>
            <a:r>
              <a:rPr lang="sr-Latn-RS" sz="3600" dirty="0">
                <a:latin typeface="Times New Roman" pitchFamily="18" charset="0"/>
                <a:cs typeface="Times New Roman" pitchFamily="18" charset="0"/>
              </a:rPr>
              <a:t>autolpc funkcija se nalazi u materijalima za ove vežbe</a:t>
            </a:r>
          </a:p>
          <a:p>
            <a:endParaRPr lang="sr-Latn-RS" sz="4000" b="1" i="1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sr-Latn-RS" sz="40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34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sr-Latn-RS" dirty="0">
                <a:latin typeface="Times New Roman" pitchFamily="18" charset="0"/>
                <a:cs typeface="Times New Roman" pitchFamily="18" charset="0"/>
              </a:rPr>
              <a:t>LPC vokoder</a:t>
            </a:r>
            <a:endParaRPr lang="en-US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62494"/>
            <a:ext cx="10972800" cy="4652489"/>
          </a:xfrm>
        </p:spPr>
        <p:txBody>
          <a:bodyPr/>
          <a:lstStyle/>
          <a:p>
            <a:pPr algn="just"/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Generisanje govornog signala na osnovu parametara</a:t>
            </a:r>
          </a:p>
          <a:p>
            <a:pPr algn="just"/>
            <a:endParaRPr lang="en-US" sz="4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Parametri: zvučno/bezvučno, </a:t>
            </a:r>
            <a:r>
              <a:rPr lang="sr-Latn-RS" sz="4000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sr-Latn-RS" sz="4000" i="1" baseline="-25000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, LPC koeficijenti</a:t>
            </a:r>
          </a:p>
          <a:p>
            <a:pPr algn="just"/>
            <a:endParaRPr lang="en-US" sz="4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Korišćenje rezultata prethodnog domaćeg</a:t>
            </a:r>
          </a:p>
          <a:p>
            <a:pPr lvl="1" algn="just"/>
            <a:endParaRPr lang="sr-Latn-RS" sz="26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217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sr-Latn-RS" dirty="0">
                <a:latin typeface="Times New Roman" pitchFamily="18" charset="0"/>
                <a:cs typeface="Times New Roman" pitchFamily="18" charset="0"/>
              </a:rPr>
              <a:t>Sinteza signala</a:t>
            </a:r>
            <a:endParaRPr lang="en-US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09600" y="1349690"/>
            <a:ext cx="10972800" cy="4158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742950" indent="-742950">
              <a:buFont typeface="+mj-lt"/>
              <a:buAutoNum type="arabicPeriod" startAt="4"/>
            </a:pPr>
            <a:r>
              <a:rPr lang="sr-Latn-RS" sz="4000" b="1" dirty="0">
                <a:latin typeface="Times New Roman" pitchFamily="18" charset="0"/>
                <a:cs typeface="Times New Roman" pitchFamily="18" charset="0"/>
              </a:rPr>
              <a:t>Računanje Gain i filtriranje</a:t>
            </a:r>
          </a:p>
          <a:p>
            <a:pPr marL="0" indent="0">
              <a:buNone/>
            </a:pPr>
            <a:r>
              <a:rPr lang="sr-Latn-RS" sz="3600" dirty="0">
                <a:latin typeface="Times New Roman" pitchFamily="18" charset="0"/>
                <a:cs typeface="Times New Roman" pitchFamily="18" charset="0"/>
              </a:rPr>
              <a:t>Gain=G/(sqrt(sum(pobuda(jedan prozor).^2))+0.01); </a:t>
            </a:r>
          </a:p>
          <a:p>
            <a:pPr marL="0" indent="0">
              <a:buNone/>
            </a:pPr>
            <a:r>
              <a:rPr lang="sr-Latn-RS" sz="3600" dirty="0">
                <a:latin typeface="Times New Roman" pitchFamily="18" charset="0"/>
                <a:cs typeface="Times New Roman" pitchFamily="18" charset="0"/>
              </a:rPr>
              <a:t>s(jedan prozor)=filter(Gain,A,pobuda(jedan prozor)); </a:t>
            </a:r>
          </a:p>
          <a:p>
            <a:endParaRPr lang="en-US" sz="3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sr-Latn-RS" sz="3600" dirty="0">
                <a:latin typeface="Times New Roman" pitchFamily="18" charset="0"/>
                <a:cs typeface="Times New Roman" pitchFamily="18" charset="0"/>
              </a:rPr>
              <a:t>G:dobijeno u prethodnoj tački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sr-Latn-RS" sz="3600" dirty="0">
                <a:latin typeface="Times New Roman" pitchFamily="18" charset="0"/>
                <a:cs typeface="Times New Roman" pitchFamily="18" charset="0"/>
              </a:rPr>
              <a:t>s: izlazni sintetizovan signal</a:t>
            </a:r>
          </a:p>
          <a:p>
            <a:endParaRPr lang="sr-Latn-RS" sz="36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sr-Latn-RS" sz="40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373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sr-Latn-RS" dirty="0">
                <a:latin typeface="Times New Roman" pitchFamily="18" charset="0"/>
                <a:cs typeface="Times New Roman" pitchFamily="18" charset="0"/>
              </a:rPr>
              <a:t>Sinteza signala </a:t>
            </a:r>
            <a:r>
              <a:rPr lang="sr-Latn-RS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sr-Latn-RS" dirty="0">
                <a:latin typeface="Times New Roman" pitchFamily="18" charset="0"/>
                <a:cs typeface="Times New Roman" pitchFamily="18" charset="0"/>
              </a:rPr>
              <a:t>=20</a:t>
            </a:r>
            <a:endParaRPr lang="en-US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2" name="Picture 2" descr="F:\NASTAVA\Osnovi govorne komunikacije\2019-2020\Vezbe\04 - LPC Vocoder\Sintetizovan signal a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0"/>
          <a:stretch/>
        </p:blipFill>
        <p:spPr bwMode="auto">
          <a:xfrm>
            <a:off x="3107473" y="1184817"/>
            <a:ext cx="5977054" cy="478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intetizovan a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2152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4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ntetizovan recenica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1520" y="3124200"/>
            <a:ext cx="609600" cy="609600"/>
          </a:xfrm>
          <a:prstGeom prst="rect">
            <a:avLst/>
          </a:prstGeom>
        </p:spPr>
      </p:pic>
      <p:pic>
        <p:nvPicPr>
          <p:cNvPr id="11266" name="Picture 2" descr="F:\NASTAVA\Osnovi govorne komunikacije\2019-2020\Vezbe\04 - LPC Vocoder\Sintetizovan signal recenica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3"/>
          <a:stretch/>
        </p:blipFill>
        <p:spPr bwMode="auto">
          <a:xfrm>
            <a:off x="3105912" y="1143000"/>
            <a:ext cx="5980176" cy="479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sr-Latn-RS" dirty="0">
                <a:latin typeface="Times New Roman" pitchFamily="18" charset="0"/>
                <a:cs typeface="Times New Roman" pitchFamily="18" charset="0"/>
              </a:rPr>
              <a:t>Sinteza signala </a:t>
            </a:r>
            <a:r>
              <a:rPr lang="sr-Latn-RS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sr-Latn-RS" dirty="0">
                <a:latin typeface="Times New Roman" pitchFamily="18" charset="0"/>
                <a:cs typeface="Times New Roman" pitchFamily="18" charset="0"/>
              </a:rPr>
              <a:t>=20</a:t>
            </a:r>
            <a:endParaRPr lang="en-US" i="1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54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ntetizovan recenica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326030" y="1313392"/>
            <a:ext cx="609600" cy="60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sr-Latn-RS" dirty="0">
                <a:latin typeface="Times New Roman" pitchFamily="18" charset="0"/>
                <a:cs typeface="Times New Roman" pitchFamily="18" charset="0"/>
              </a:rPr>
              <a:t>Sinteza signala različito </a:t>
            </a:r>
            <a:r>
              <a:rPr lang="sr-Latn-RS" i="1" dirty="0">
                <a:latin typeface="Times New Roman" pitchFamily="18" charset="0"/>
                <a:cs typeface="Times New Roman" pitchFamily="18" charset="0"/>
              </a:rPr>
              <a:t>p</a:t>
            </a:r>
            <a:endParaRPr lang="en-US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57014" y="1291760"/>
            <a:ext cx="1721676" cy="4158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sz="3600" dirty="0">
                <a:latin typeface="Times New Roman" pitchFamily="18" charset="0"/>
                <a:cs typeface="Times New Roman" pitchFamily="18" charset="0"/>
              </a:rPr>
              <a:t>p=20</a:t>
            </a:r>
          </a:p>
          <a:p>
            <a:pPr marL="0" indent="0">
              <a:buNone/>
            </a:pPr>
            <a:endParaRPr lang="sr-Latn-RS" sz="36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sr-Latn-RS" sz="3600" dirty="0">
                <a:latin typeface="Times New Roman" pitchFamily="18" charset="0"/>
                <a:cs typeface="Times New Roman" pitchFamily="18" charset="0"/>
              </a:rPr>
              <a:t>p=50</a:t>
            </a:r>
          </a:p>
          <a:p>
            <a:pPr marL="0" indent="0">
              <a:buNone/>
            </a:pPr>
            <a:endParaRPr lang="sr-Latn-RS" sz="36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sr-Latn-RS" sz="3600" dirty="0">
                <a:latin typeface="Times New Roman" pitchFamily="18" charset="0"/>
                <a:cs typeface="Times New Roman" pitchFamily="18" charset="0"/>
              </a:rPr>
              <a:t>p=6</a:t>
            </a:r>
          </a:p>
          <a:p>
            <a:pPr marL="0" indent="0">
              <a:buNone/>
            </a:pPr>
            <a:endParaRPr lang="sr-Latn-RS" sz="36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sr-Latn-RS" sz="3600" dirty="0">
                <a:latin typeface="Times New Roman" pitchFamily="18" charset="0"/>
                <a:cs typeface="Times New Roman" pitchFamily="18" charset="0"/>
              </a:rPr>
              <a:t>p=2</a:t>
            </a:r>
          </a:p>
          <a:p>
            <a:pPr lvl="1"/>
            <a:endParaRPr lang="sr-Latn-RS" sz="4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Sintetizovan recenica p=50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326030" y="2694235"/>
            <a:ext cx="609600" cy="609600"/>
          </a:xfrm>
          <a:prstGeom prst="rect">
            <a:avLst/>
          </a:prstGeom>
        </p:spPr>
      </p:pic>
      <p:pic>
        <p:nvPicPr>
          <p:cNvPr id="6" name="Sintetizovan recenica p=6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326030" y="3963310"/>
            <a:ext cx="609600" cy="609600"/>
          </a:xfrm>
          <a:prstGeom prst="rect">
            <a:avLst/>
          </a:prstGeom>
        </p:spPr>
      </p:pic>
      <p:pic>
        <p:nvPicPr>
          <p:cNvPr id="7" name="Sintetizovan recenica p=2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326030" y="52609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8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8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8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8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sr-Latn-RS" dirty="0">
                <a:latin typeface="Times New Roman" pitchFamily="18" charset="0"/>
                <a:cs typeface="Times New Roman" pitchFamily="18" charset="0"/>
              </a:rPr>
              <a:t>LPC sinteza - primene</a:t>
            </a:r>
            <a:endParaRPr lang="en-US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09600" y="1030387"/>
            <a:ext cx="10972800" cy="457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sr-Latn-RS" dirty="0">
                <a:latin typeface="Times New Roman" pitchFamily="18" charset="0"/>
                <a:cs typeface="Times New Roman" pitchFamily="18" charset="0"/>
              </a:rPr>
              <a:t>Aplikacije za komunikaciju</a:t>
            </a:r>
          </a:p>
          <a:p>
            <a:pPr lvl="1"/>
            <a:r>
              <a:rPr lang="sr-Latn-RS" sz="3200" dirty="0">
                <a:latin typeface="Times New Roman" pitchFamily="18" charset="0"/>
                <a:cs typeface="Times New Roman" pitchFamily="18" charset="0"/>
              </a:rPr>
              <a:t>Smanjenje protoka (nekoliko kB/s)</a:t>
            </a:r>
          </a:p>
          <a:p>
            <a:pPr lvl="1"/>
            <a:r>
              <a:rPr lang="sr-Latn-RS" sz="3200" dirty="0">
                <a:latin typeface="Times New Roman" pitchFamily="18" charset="0"/>
                <a:cs typeface="Times New Roman" pitchFamily="18" charset="0"/>
              </a:rPr>
              <a:t>Viber, WhatsApp, Skype...</a:t>
            </a:r>
            <a:endParaRPr lang="sr-Latn-RS" sz="3600" b="1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sr-Latn-RS" sz="3600" dirty="0">
              <a:latin typeface="Times New Roman" pitchFamily="18" charset="0"/>
              <a:cs typeface="Times New Roman" pitchFamily="18" charset="0"/>
            </a:endParaRPr>
          </a:p>
          <a:p>
            <a:endParaRPr lang="sr-Latn-R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08358C-538D-42E6-B708-CAC7E7384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71" y="2729699"/>
            <a:ext cx="8871608" cy="326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49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sr-Latn-RS" dirty="0">
                <a:latin typeface="Times New Roman" pitchFamily="18" charset="0"/>
                <a:cs typeface="Times New Roman" pitchFamily="18" charset="0"/>
              </a:rPr>
              <a:t>Sinteza signala – Zadatak za vas</a:t>
            </a:r>
            <a:endParaRPr lang="en-US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09600" y="1520750"/>
            <a:ext cx="10972800" cy="4158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just"/>
            <a:r>
              <a:rPr lang="sr-Latn-RS" dirty="0">
                <a:latin typeface="Times New Roman" pitchFamily="18" charset="0"/>
                <a:cs typeface="Times New Roman" pitchFamily="18" charset="0"/>
              </a:rPr>
              <a:t>Učitati a.wav </a:t>
            </a:r>
            <a:r>
              <a:rPr lang="sr-Latn-RS" i="1" dirty="0">
                <a:latin typeface="Times New Roman" pitchFamily="18" charset="0"/>
                <a:cs typeface="Times New Roman" pitchFamily="18" charset="0"/>
              </a:rPr>
              <a:t>file </a:t>
            </a:r>
          </a:p>
          <a:p>
            <a:pPr algn="just"/>
            <a:r>
              <a:rPr lang="sr-Latn-RS" dirty="0">
                <a:latin typeface="Times New Roman" pitchFamily="18" charset="0"/>
                <a:cs typeface="Times New Roman" pitchFamily="18" charset="0"/>
              </a:rPr>
              <a:t>Uzeti jedan prozor signala (sa sredine signala). Parametri za prozorovanje su isti kao za računanje </a:t>
            </a:r>
            <a:r>
              <a:rPr lang="sr-Latn-RS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sr-Latn-RS" i="1" baseline="-25000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sr-Latn-RS" dirty="0">
                <a:latin typeface="Times New Roman" pitchFamily="18" charset="0"/>
                <a:cs typeface="Times New Roman" pitchFamily="18" charset="0"/>
              </a:rPr>
              <a:t> iz II domaćeg.</a:t>
            </a:r>
          </a:p>
          <a:p>
            <a:pPr algn="just"/>
            <a:r>
              <a:rPr lang="sr-Latn-RS" dirty="0">
                <a:latin typeface="Times New Roman" pitchFamily="18" charset="0"/>
                <a:cs typeface="Times New Roman" pitchFamily="18" charset="0"/>
              </a:rPr>
              <a:t>Pomnožiti dobijeni segment sa Hammingovim prozorom</a:t>
            </a:r>
          </a:p>
          <a:p>
            <a:pPr algn="just"/>
            <a:r>
              <a:rPr lang="sr-Latn-RS" dirty="0">
                <a:latin typeface="Times New Roman" pitchFamily="18" charset="0"/>
                <a:cs typeface="Times New Roman" pitchFamily="18" charset="0"/>
              </a:rPr>
              <a:t>Izračunati LPC koeficijente</a:t>
            </a:r>
          </a:p>
          <a:p>
            <a:pPr algn="just"/>
            <a:r>
              <a:rPr lang="sr-Latn-RS" dirty="0">
                <a:latin typeface="Times New Roman" pitchFamily="18" charset="0"/>
                <a:cs typeface="Times New Roman" pitchFamily="18" charset="0"/>
              </a:rPr>
              <a:t>Filtrirati pobudni signal dobijenim koeficijentima</a:t>
            </a:r>
          </a:p>
          <a:p>
            <a:pPr lvl="1" algn="just"/>
            <a:endParaRPr lang="sr-Latn-RS" sz="32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401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66875" y="2286000"/>
            <a:ext cx="8821738" cy="914400"/>
          </a:xfrm>
          <a:noFill/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sz="5400" b="1" dirty="0" err="1">
                <a:latin typeface="Times New Roman" pitchFamily="18" charset="0"/>
                <a:cs typeface="Times New Roman" pitchFamily="18" charset="0"/>
              </a:rPr>
              <a:t>LPC</a:t>
            </a:r>
            <a:r>
              <a:rPr lang="en-GB" altLang="en-US" sz="5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altLang="en-US" sz="5400" b="1" dirty="0" err="1">
                <a:latin typeface="Times New Roman" pitchFamily="18" charset="0"/>
                <a:cs typeface="Times New Roman" pitchFamily="18" charset="0"/>
              </a:rPr>
              <a:t>vokoder</a:t>
            </a:r>
            <a:endParaRPr lang="sr-Latn-RS" altLang="en-US" sz="5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66876" y="3962400"/>
            <a:ext cx="8856663" cy="1828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sr-Latn-CS" alt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75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sr-Latn-RS" dirty="0">
                <a:latin typeface="Times New Roman" pitchFamily="18" charset="0"/>
                <a:cs typeface="Times New Roman" pitchFamily="18" charset="0"/>
              </a:rPr>
              <a:t>LPC vokoder</a:t>
            </a:r>
            <a:endParaRPr lang="en-US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42" y="1291760"/>
            <a:ext cx="11677515" cy="4274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8635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sr-Latn-RS" dirty="0">
                <a:latin typeface="Times New Roman" pitchFamily="18" charset="0"/>
                <a:cs typeface="Times New Roman" pitchFamily="18" charset="0"/>
              </a:rPr>
              <a:t>Pobudni signal</a:t>
            </a:r>
            <a:endParaRPr lang="en-US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74" y="1215430"/>
            <a:ext cx="9076251" cy="4714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477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sr-Latn-RS" dirty="0">
                <a:latin typeface="Times New Roman" pitchFamily="18" charset="0"/>
                <a:cs typeface="Times New Roman" pitchFamily="18" charset="0"/>
              </a:rPr>
              <a:t>Pobudni signal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GB" dirty="0" err="1">
                <a:latin typeface="Times New Roman" pitchFamily="18" charset="0"/>
                <a:cs typeface="Times New Roman" pitchFamily="18" charset="0"/>
              </a:rPr>
              <a:t>Zvu</a:t>
            </a:r>
            <a:r>
              <a:rPr lang="sr-Latn-RS" dirty="0">
                <a:latin typeface="Times New Roman" pitchFamily="18" charset="0"/>
                <a:cs typeface="Times New Roman" pitchFamily="18" charset="0"/>
              </a:rPr>
              <a:t>čnost i </a:t>
            </a:r>
            <a:r>
              <a:rPr lang="sr-Latn-RS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sr-Latn-RS" i="1" baseline="-25000" dirty="0">
                <a:latin typeface="Times New Roman" pitchFamily="18" charset="0"/>
                <a:cs typeface="Times New Roman" pitchFamily="18" charset="0"/>
              </a:rPr>
              <a:t>0</a:t>
            </a:r>
            <a:endParaRPr lang="en-US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9390"/>
            <a:ext cx="10972800" cy="762000"/>
          </a:xfrm>
        </p:spPr>
        <p:txBody>
          <a:bodyPr/>
          <a:lstStyle/>
          <a:p>
            <a:r>
              <a:rPr lang="en-GB" sz="4000" dirty="0" err="1">
                <a:latin typeface="Times New Roman" pitchFamily="18" charset="0"/>
                <a:cs typeface="Times New Roman" pitchFamily="18" charset="0"/>
              </a:rPr>
              <a:t>Vrednosti</a:t>
            </a:r>
            <a:r>
              <a:rPr lang="en-GB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4000" i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GB" sz="4000" i="1" baseline="-25000" dirty="0" err="1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GB" sz="4000" dirty="0">
                <a:latin typeface="Times New Roman" pitchFamily="18" charset="0"/>
                <a:cs typeface="Times New Roman" pitchFamily="18" charset="0"/>
              </a:rPr>
              <a:t> u .mat </a:t>
            </a:r>
            <a:r>
              <a:rPr lang="en-GB" sz="4000" dirty="0" err="1">
                <a:latin typeface="Times New Roman" pitchFamily="18" charset="0"/>
                <a:cs typeface="Times New Roman" pitchFamily="18" charset="0"/>
              </a:rPr>
              <a:t>datoteci</a:t>
            </a:r>
            <a:endParaRPr lang="sr-Latn-RS" sz="4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sr-Latn-RS" sz="2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13" y="2294372"/>
            <a:ext cx="10515573" cy="1134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09600" y="3734320"/>
            <a:ext cx="109728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GB" sz="4000" dirty="0" err="1">
                <a:latin typeface="Times New Roman" pitchFamily="18" charset="0"/>
                <a:cs typeface="Times New Roman" pitchFamily="18" charset="0"/>
              </a:rPr>
              <a:t>NaN</a:t>
            </a:r>
            <a:r>
              <a:rPr lang="en-GB" sz="4000" dirty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GB" sz="4000" dirty="0" err="1">
                <a:latin typeface="Times New Roman" pitchFamily="18" charset="0"/>
                <a:cs typeface="Times New Roman" pitchFamily="18" charset="0"/>
              </a:rPr>
              <a:t>bezvu</a:t>
            </a:r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čni deo</a:t>
            </a:r>
          </a:p>
          <a:p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Broj </a:t>
            </a:r>
            <a:r>
              <a:rPr lang="en-GB" sz="4000" dirty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-GB" sz="4000" dirty="0" err="1">
                <a:latin typeface="Times New Roman" pitchFamily="18" charset="0"/>
                <a:cs typeface="Times New Roman" pitchFamily="18" charset="0"/>
              </a:rPr>
              <a:t>zvu</a:t>
            </a:r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čni deo, broj vrednost </a:t>
            </a:r>
            <a:r>
              <a:rPr lang="sr-Latn-RS" sz="4000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sr-Latn-RS" sz="4000" i="1" baseline="-25000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 u Hz</a:t>
            </a:r>
          </a:p>
          <a:p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Učitavanje .mat </a:t>
            </a:r>
            <a:r>
              <a:rPr lang="sr-Latn-RS" sz="4000" i="1" dirty="0">
                <a:latin typeface="Times New Roman" pitchFamily="18" charset="0"/>
                <a:cs typeface="Times New Roman" pitchFamily="18" charset="0"/>
              </a:rPr>
              <a:t>file</a:t>
            </a:r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-a: pogledati Vezbe 01</a:t>
            </a:r>
          </a:p>
          <a:p>
            <a:endParaRPr lang="sr-Latn-RS" sz="4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sr-Latn-RS" sz="26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782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sr-Latn-RS" dirty="0">
                <a:latin typeface="Times New Roman" pitchFamily="18" charset="0"/>
                <a:cs typeface="Times New Roman" pitchFamily="18" charset="0"/>
              </a:rPr>
              <a:t>Pobudni signal</a:t>
            </a:r>
            <a:endParaRPr lang="en-US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786"/>
            <a:ext cx="10972800" cy="2209929"/>
          </a:xfrm>
        </p:spPr>
        <p:txBody>
          <a:bodyPr/>
          <a:lstStyle/>
          <a:p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Generisanje zvučnog i bezvučnog dela</a:t>
            </a:r>
          </a:p>
          <a:p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Trajanje segmenta?</a:t>
            </a:r>
          </a:p>
          <a:p>
            <a:pPr marL="0" indent="0">
              <a:buNone/>
            </a:pPr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sr-Latn-RS" sz="40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sr-Latn-RS" sz="40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sr-Latn-RS" sz="4000" i="1" baseline="-250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-preklapanje*</a:t>
            </a:r>
            <a:r>
              <a:rPr lang="sr-Latn-RS" sz="40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sr-Latn-RS" sz="4000" i="1" baseline="-250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sr-Latn-RS" sz="4000" b="1" dirty="0">
                <a:latin typeface="Times New Roman" pitchFamily="18" charset="0"/>
                <a:cs typeface="Times New Roman" pitchFamily="18" charset="0"/>
              </a:rPr>
              <a:t>0.5*</a:t>
            </a:r>
            <a:r>
              <a:rPr lang="sr-Latn-RS" sz="4000" b="1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sr-Latn-RS" sz="4000" b="1" i="1" baseline="-25000" dirty="0">
                <a:latin typeface="Times New Roman" pitchFamily="18" charset="0"/>
                <a:cs typeface="Times New Roman" pitchFamily="18" charset="0"/>
              </a:rPr>
              <a:t>w</a:t>
            </a:r>
          </a:p>
          <a:p>
            <a:pPr lvl="1"/>
            <a:endParaRPr lang="sr-Latn-RS" sz="2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09600" y="4039640"/>
            <a:ext cx="10972800" cy="464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just"/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Bezvučni deo: beli šum</a:t>
            </a:r>
          </a:p>
          <a:p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Zvučni deo niz impulsa</a:t>
            </a:r>
          </a:p>
          <a:p>
            <a:endParaRPr lang="sr-Latn-RS" sz="4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sr-Latn-RS" sz="26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41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sr-Latn-RS" dirty="0">
                <a:latin typeface="Times New Roman" pitchFamily="18" charset="0"/>
                <a:cs typeface="Times New Roman" pitchFamily="18" charset="0"/>
              </a:rPr>
              <a:t>Pobudni signal – bezvučni deo</a:t>
            </a:r>
            <a:endParaRPr lang="en-US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09600" y="1215430"/>
            <a:ext cx="10972800" cy="473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just"/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Napraviti prazan niz koji će se popunjavati zvučnim/bezvučnim segmentima</a:t>
            </a:r>
          </a:p>
          <a:p>
            <a:pPr algn="just"/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sr-Latn-RS" sz="4000" b="1" dirty="0">
                <a:latin typeface="Times New Roman" pitchFamily="18" charset="0"/>
                <a:cs typeface="Times New Roman" pitchFamily="18" charset="0"/>
              </a:rPr>
              <a:t>Bezvučni deo: </a:t>
            </a:r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0.01*randn(1,R)</a:t>
            </a:r>
          </a:p>
          <a:p>
            <a:pPr lvl="1" algn="just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sr-Latn-RS" sz="3600" dirty="0">
                <a:latin typeface="Times New Roman" pitchFamily="18" charset="0"/>
                <a:cs typeface="Times New Roman" pitchFamily="18" charset="0"/>
              </a:rPr>
              <a:t>R dužina segmenta u odbircima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4000" dirty="0">
                <a:latin typeface="Times New Roman" pitchFamily="18" charset="0"/>
                <a:cs typeface="Times New Roman" pitchFamily="18" charset="0"/>
              </a:rPr>
              <a:t>0.01: </a:t>
            </a:r>
            <a:r>
              <a:rPr lang="en-GB" sz="4000" dirty="0" err="1">
                <a:latin typeface="Times New Roman" pitchFamily="18" charset="0"/>
                <a:cs typeface="Times New Roman" pitchFamily="18" charset="0"/>
              </a:rPr>
              <a:t>sk</a:t>
            </a:r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alirajući faktor zbog manje energije bezvučnih delova</a:t>
            </a:r>
          </a:p>
          <a:p>
            <a:pPr algn="just"/>
            <a:endParaRPr lang="sr-Latn-RS" sz="4000" dirty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endParaRPr lang="sr-Latn-RS" sz="26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877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sr-Latn-RS" dirty="0">
                <a:latin typeface="Times New Roman" pitchFamily="18" charset="0"/>
                <a:cs typeface="Times New Roman" pitchFamily="18" charset="0"/>
              </a:rPr>
              <a:t>Pobudni signal – zvučni deo</a:t>
            </a:r>
            <a:endParaRPr lang="en-US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09600" y="1215430"/>
            <a:ext cx="10972800" cy="4350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just"/>
            <a:r>
              <a:rPr lang="sr-Latn-RS" sz="4000" b="1" dirty="0">
                <a:latin typeface="Times New Roman" pitchFamily="18" charset="0"/>
                <a:cs typeface="Times New Roman" pitchFamily="18" charset="0"/>
              </a:rPr>
              <a:t>Zvučni deo - postoje dva slučaja</a:t>
            </a:r>
          </a:p>
          <a:p>
            <a:pPr algn="just"/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Prvi slučaj: bezvučni pa zvučni</a:t>
            </a:r>
          </a:p>
          <a:p>
            <a:pPr algn="just"/>
            <a:endParaRPr lang="sr-Latn-RS" sz="4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4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Zvučni deo: pobuda(1:T:R)=1</a:t>
            </a:r>
            <a:r>
              <a:rPr lang="sr-Latn-RS" sz="4000" b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 algn="just"/>
            <a:r>
              <a:rPr lang="sr-Latn-RS" sz="36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sr-Latn-RS" sz="3600" dirty="0">
                <a:latin typeface="Times New Roman" pitchFamily="18" charset="0"/>
                <a:cs typeface="Times New Roman" pitchFamily="18" charset="0"/>
              </a:rPr>
              <a:t>: osnovna perioda, dobija se iz vrednosti osnovne učestanosti za dati prozor</a:t>
            </a:r>
          </a:p>
          <a:p>
            <a:pPr lvl="1" algn="just"/>
            <a:endParaRPr lang="sr-Latn-RS" sz="2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056" y="2678932"/>
            <a:ext cx="3757888" cy="1412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6127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sr-Latn-RS" dirty="0">
                <a:latin typeface="Times New Roman" pitchFamily="18" charset="0"/>
                <a:cs typeface="Times New Roman" pitchFamily="18" charset="0"/>
              </a:rPr>
              <a:t>Pobudni signal – zvučni deo</a:t>
            </a:r>
            <a:endParaRPr lang="en-US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09600" y="1143000"/>
            <a:ext cx="109728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Prvi slučaj: bezvučni pa zvučni</a:t>
            </a:r>
          </a:p>
          <a:p>
            <a:pPr marL="0" indent="0">
              <a:buNone/>
            </a:pPr>
            <a:r>
              <a:rPr lang="sr-Latn-RS" sz="4000" dirty="0">
                <a:latin typeface="Times New Roman" pitchFamily="18" charset="0"/>
                <a:cs typeface="Times New Roman" pitchFamily="18" charset="0"/>
              </a:rPr>
              <a:t>		pobuda(1:T:R)=1</a:t>
            </a:r>
            <a:r>
              <a:rPr lang="sr-Latn-RS" sz="4000" b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/>
            <a:endParaRPr lang="sr-Latn-RS" sz="2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86" name="Picture 14" descr="F:\NASTAVA\Osnovi govorne komunikacije\2019-2020\Vezbe\04 - LPC Vocoder\bezvucni-zvucn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88" y="2702015"/>
            <a:ext cx="8978824" cy="33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500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5">
      <a:dk1>
        <a:srgbClr val="000000"/>
      </a:dk1>
      <a:lt1>
        <a:srgbClr val="FFFFD9"/>
      </a:lt1>
      <a:dk2>
        <a:srgbClr val="000000"/>
      </a:dk2>
      <a:lt2>
        <a:srgbClr val="777777"/>
      </a:lt2>
      <a:accent1>
        <a:srgbClr val="FFFFF7"/>
      </a:accent1>
      <a:accent2>
        <a:srgbClr val="33CCCC"/>
      </a:accent2>
      <a:accent3>
        <a:srgbClr val="FFFFE9"/>
      </a:accent3>
      <a:accent4>
        <a:srgbClr val="000000"/>
      </a:accent4>
      <a:accent5>
        <a:srgbClr val="FFFFFA"/>
      </a:accent5>
      <a:accent6>
        <a:srgbClr val="2DB9B9"/>
      </a:accent6>
      <a:hlink>
        <a:srgbClr val="FF5050"/>
      </a:hlink>
      <a:folHlink>
        <a:srgbClr val="FF99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3206</TotalTime>
  <Words>671</Words>
  <Application>Microsoft Office PowerPoint</Application>
  <PresentationFormat>Widescreen</PresentationFormat>
  <Paragraphs>134</Paragraphs>
  <Slides>26</Slides>
  <Notes>26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Times New Roman</vt:lpstr>
      <vt:lpstr>Office Theme</vt:lpstr>
      <vt:lpstr>Default Design</vt:lpstr>
      <vt:lpstr>LPC vokoder</vt:lpstr>
      <vt:lpstr>LPC vokoder</vt:lpstr>
      <vt:lpstr>LPC vokoder</vt:lpstr>
      <vt:lpstr>Pobudni signal</vt:lpstr>
      <vt:lpstr>Pobudni signal - Zvučnost i f0</vt:lpstr>
      <vt:lpstr>Pobudni signal</vt:lpstr>
      <vt:lpstr>Pobudni signal – bezvučni deo</vt:lpstr>
      <vt:lpstr>Pobudni signal – zvučni deo</vt:lpstr>
      <vt:lpstr>Pobudni signal – zvučni deo</vt:lpstr>
      <vt:lpstr>Pobudni signal – zvučni deo</vt:lpstr>
      <vt:lpstr>Pobudni signal – zvučni deo</vt:lpstr>
      <vt:lpstr>Pobudni signal – zvučni deo</vt:lpstr>
      <vt:lpstr>Pobudni signal – „a“</vt:lpstr>
      <vt:lpstr>Pobudni signal – „recenica“</vt:lpstr>
      <vt:lpstr>Pobudni signal – Zadatak za vas</vt:lpstr>
      <vt:lpstr>Sinteza signala</vt:lpstr>
      <vt:lpstr>Sinteza signala</vt:lpstr>
      <vt:lpstr>Sinteza signala</vt:lpstr>
      <vt:lpstr>Sinteza signala</vt:lpstr>
      <vt:lpstr>Sinteza signala</vt:lpstr>
      <vt:lpstr>Sinteza signala p=20</vt:lpstr>
      <vt:lpstr>Sinteza signala p=20</vt:lpstr>
      <vt:lpstr>Sinteza signala različito p</vt:lpstr>
      <vt:lpstr>LPC sinteza - primene</vt:lpstr>
      <vt:lpstr>Sinteza signala – Zadatak za vas</vt:lpstr>
      <vt:lpstr>LPC vokoder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Određivanje pravca nailaska signala pomoću mikrofonskog niza na osnovu vremenskih kašnjenja</dc:title>
  <dc:creator>Administrator2</dc:creator>
  <cp:lastModifiedBy>Akustika Milos</cp:lastModifiedBy>
  <cp:revision>265</cp:revision>
  <dcterms:created xsi:type="dcterms:W3CDTF">2006-08-16T00:00:00Z</dcterms:created>
  <dcterms:modified xsi:type="dcterms:W3CDTF">2021-04-21T10:36:41Z</dcterms:modified>
</cp:coreProperties>
</file>